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3"/>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282" r:id="rId56"/>
    <p:sldId id="283" r:id="rId57"/>
    <p:sldId id="284" r:id="rId58"/>
    <p:sldId id="285" r:id="rId59"/>
    <p:sldId id="286" r:id="rId60"/>
    <p:sldId id="268" r:id="rId61"/>
    <p:sldId id="316"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42"/>
  </p:normalViewPr>
  <p:slideViewPr>
    <p:cSldViewPr snapToGrid="0">
      <p:cViewPr>
        <p:scale>
          <a:sx n="100" d="100"/>
          <a:sy n="100" d="100"/>
        </p:scale>
        <p:origin x="464"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and those of the </a:t>
            </a:r>
            <a:r>
              <a:rPr lang="en-US" dirty="0" err="1" smtClean="0"/>
              <a:t>Legget</a:t>
            </a:r>
            <a:r>
              <a:rPr lang="en-US" dirty="0" smtClean="0"/>
              <a:t> et al. (2016) study that found sleep to be a moderator of the relationship between stressful life events and depression, highlight the need to look closely at the impacting mechanisms or potentially mediating/moderating variables, in the relationship between stress and academic engagement. (</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Pare</a:t>
            </a:r>
            <a:r>
              <a:rPr lang="en-US" b="1" baseline="0" dirty="0" smtClean="0"/>
              <a:t> this down</a:t>
            </a:r>
          </a:p>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aspect that has been seen to impact stress and</a:t>
            </a:r>
            <a:r>
              <a:rPr lang="en-US" baseline="0" dirty="0" smtClean="0"/>
              <a:t> factors of academic engagement such as academic performance as found by Trockel et al.  Another potential moderator of the relationship between stress and academic engagement is exercise.</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a:p>
            <a:r>
              <a:rPr lang="en-US" sz="1200" b="1" dirty="0" smtClean="0"/>
              <a:t>Decide whether to include self-esteem</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other words, if faced with similar stressors, are these self-care practices associated with or impact the likelihood of improved academic engagement?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Discuss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suggested in this comic.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 When looking at stressful life events it is important to consider</a:t>
            </a:r>
            <a:r>
              <a:rPr lang="en-US" baseline="0" dirty="0" smtClean="0"/>
              <a:t> the varying degree of events (from traumatic situations to daily hassles) and how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tease this out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 to identify their potential impact on academic performance, finding sleep habits to show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6.tiff"/></Relationships>
</file>

<file path=ppt/slides/_rels/slide61.xml.rels><?xml version="1.0" encoding="UTF-8" standalone="yes"?>
<Relationships xmlns="http://schemas.openxmlformats.org/package/2006/relationships"><Relationship Id="rId11" Type="http://schemas.openxmlformats.org/officeDocument/2006/relationships/hyperlink" Target="http://dx.doi.org/10.1037/0022-0663.85.4.571" TargetMode="External"/><Relationship Id="rId12" Type="http://schemas.openxmlformats.org/officeDocument/2006/relationships/hyperlink" Target="http://dx.doi.org/10.1037/tra0000017" TargetMode="External"/><Relationship Id="rId1" Type="http://schemas.openxmlformats.org/officeDocument/2006/relationships/slideLayout" Target="../slideLayouts/slideLayout7.xml"/><Relationship Id="rId2" Type="http://schemas.openxmlformats.org/officeDocument/2006/relationships/hyperlink" Target="http://journals.sagepub.com/doi/abs/10.1177/0143034301223008" TargetMode="External"/><Relationship Id="rId3" Type="http://schemas.openxmlformats.org/officeDocument/2006/relationships/hyperlink" Target="https://doi.org/10.1007/BF00844860" TargetMode="External"/><Relationship Id="rId4" Type="http://schemas.openxmlformats.org/officeDocument/2006/relationships/hyperlink" Target="http://psycnet.apa.org/doi/10.1037/0021-9010.82.2.221" TargetMode="External"/><Relationship Id="rId5" Type="http://schemas.openxmlformats.org/officeDocument/2006/relationships/hyperlink" Target="http://dx.doi.org/10.3200/JOER.98.3.184-192" TargetMode="External"/><Relationship Id="rId6" Type="http://schemas.openxmlformats.org/officeDocument/2006/relationships/hyperlink" Target="http://dx.doi.org/10.1080/0097840X.1980.9936094" TargetMode="External"/><Relationship Id="rId7" Type="http://schemas.openxmlformats.org/officeDocument/2006/relationships/hyperlink" Target="https://doi.org/10.3102/00028312037001153" TargetMode="External"/><Relationship Id="rId8" Type="http://schemas.openxmlformats.org/officeDocument/2006/relationships/hyperlink" Target="http://psycnet.apa.org/doi/10.1037/0022-3514.89.6.852" TargetMode="External"/><Relationship Id="rId9" Type="http://schemas.openxmlformats.org/officeDocument/2006/relationships/hyperlink" Target="https://doi.org/10.1007/s00213-010-2009-2" TargetMode="External"/><Relationship Id="rId10" Type="http://schemas.openxmlformats.org/officeDocument/2006/relationships/hyperlink" Target="https://doi.org/10.1093/sleep/19.4.31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a:t>
            </a:r>
          </a:p>
          <a:p>
            <a:pPr lvl="1" defTabSz="914400">
              <a:spcBef>
                <a:spcPts val="0"/>
              </a:spcBef>
              <a:spcAft>
                <a:spcPts val="0"/>
              </a:spcAft>
              <a:buClrTx/>
              <a:buSzTx/>
            </a:pPr>
            <a:r>
              <a:rPr lang="en-US" sz="2600" dirty="0"/>
              <a:t>F</a:t>
            </a:r>
            <a:r>
              <a:rPr lang="en-US" sz="2600" dirty="0" smtClean="0"/>
              <a:t>ound </a:t>
            </a:r>
            <a:r>
              <a:rPr lang="en-US" sz="2600" dirty="0"/>
              <a:t>a significant correlation between the two. </a:t>
            </a: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Postulated that sleep quality had greater impact on </a:t>
            </a:r>
            <a:r>
              <a:rPr lang="en-US" sz="5000" dirty="0"/>
              <a:t>academic performance than psychopathology.  </a:t>
            </a:r>
            <a:endParaRPr lang="en-US" sz="5000" dirty="0" smtClean="0"/>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GPA was found, indicating that poorer sleep quality was associated with decreased performance.  </a:t>
            </a:r>
            <a:endParaRPr lang="en-US" sz="4400" dirty="0" smtClean="0"/>
          </a:p>
          <a:p>
            <a:pPr lvl="1" defTabSz="914400">
              <a:spcBef>
                <a:spcPts val="0"/>
              </a:spcBef>
              <a:spcAft>
                <a:spcPts val="0"/>
              </a:spcAft>
              <a:buClrTx/>
              <a:buSzTx/>
            </a:pPr>
            <a:r>
              <a:rPr lang="en-US" sz="4400" dirty="0" smtClean="0"/>
              <a:t>Sleep </a:t>
            </a:r>
            <a:r>
              <a:rPr lang="en-US" sz="4400" dirty="0"/>
              <a:t>length was also found to be a predictor of GPA, in that lower sleep duration was also associated with lower GPA.  </a:t>
            </a: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independent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300" dirty="0" smtClean="0"/>
              <a:t>Five </a:t>
            </a:r>
            <a:r>
              <a:rPr lang="en-US" sz="2300" dirty="0"/>
              <a:t>significant predictors of school marks were identified in order of magnitude: </a:t>
            </a:r>
            <a:endParaRPr lang="en-US" sz="2300" dirty="0" smtClean="0"/>
          </a:p>
          <a:p>
            <a:pPr marL="1278900" lvl="3" indent="-342900" defTabSz="914400">
              <a:spcBef>
                <a:spcPts val="0"/>
              </a:spcBef>
              <a:spcAft>
                <a:spcPts val="0"/>
              </a:spcAft>
              <a:buClrTx/>
              <a:buSzTx/>
            </a:pPr>
            <a:r>
              <a:rPr lang="en-US" sz="2300" dirty="0"/>
              <a:t>P</a:t>
            </a:r>
            <a:r>
              <a:rPr lang="en-US" sz="2300" dirty="0" smtClean="0"/>
              <a:t>revious </a:t>
            </a:r>
            <a:r>
              <a:rPr lang="en-US" sz="2300" dirty="0"/>
              <a:t>academic </a:t>
            </a:r>
            <a:r>
              <a:rPr lang="en-US" sz="2300" dirty="0" smtClean="0"/>
              <a:t>achievement </a:t>
            </a:r>
          </a:p>
          <a:p>
            <a:pPr marL="1278900" lvl="3" indent="-342900" defTabSz="914400">
              <a:spcBef>
                <a:spcPts val="0"/>
              </a:spcBef>
              <a:spcAft>
                <a:spcPts val="0"/>
              </a:spcAft>
              <a:buClrTx/>
              <a:buSzTx/>
            </a:pPr>
            <a:r>
              <a:rPr lang="en-US" sz="2300" dirty="0"/>
              <a:t>C</a:t>
            </a:r>
            <a:r>
              <a:rPr lang="en-US" sz="2300" dirty="0" smtClean="0"/>
              <a:t>lass attendance </a:t>
            </a:r>
          </a:p>
          <a:p>
            <a:pPr marL="1278900" lvl="3" indent="-342900" defTabSz="914400">
              <a:spcBef>
                <a:spcPts val="0"/>
              </a:spcBef>
              <a:spcAft>
                <a:spcPts val="0"/>
              </a:spcAft>
              <a:buClrTx/>
              <a:buSzTx/>
            </a:pPr>
            <a:r>
              <a:rPr lang="en-US" sz="2300" dirty="0"/>
              <a:t>F</a:t>
            </a:r>
            <a:r>
              <a:rPr lang="en-US" sz="2300" dirty="0" smtClean="0"/>
              <a:t>requency </a:t>
            </a:r>
            <a:r>
              <a:rPr lang="en-US" sz="2300" dirty="0"/>
              <a:t>of getting enough </a:t>
            </a:r>
            <a:r>
              <a:rPr lang="en-US" sz="2300" dirty="0" smtClean="0"/>
              <a:t>sleep</a:t>
            </a:r>
          </a:p>
          <a:p>
            <a:pPr marL="1278900" lvl="3" indent="-342900" defTabSz="914400">
              <a:spcBef>
                <a:spcPts val="0"/>
              </a:spcBef>
              <a:spcAft>
                <a:spcPts val="0"/>
              </a:spcAft>
              <a:buClrTx/>
              <a:buSzTx/>
            </a:pPr>
            <a:r>
              <a:rPr lang="en-US" sz="2300" dirty="0"/>
              <a:t>N</a:t>
            </a:r>
            <a:r>
              <a:rPr lang="en-US" sz="2300" dirty="0" smtClean="0"/>
              <a:t>ight outings </a:t>
            </a:r>
          </a:p>
          <a:p>
            <a:pPr marL="1278900" lvl="3" indent="-342900" defTabSz="914400">
              <a:spcBef>
                <a:spcPts val="0"/>
              </a:spcBef>
              <a:spcAft>
                <a:spcPts val="0"/>
              </a:spcAft>
              <a:buClrTx/>
              <a:buSzTx/>
            </a:pPr>
            <a:r>
              <a:rPr lang="en-US" sz="2300" dirty="0"/>
              <a:t>S</a:t>
            </a:r>
            <a:r>
              <a:rPr lang="en-US" sz="2300" dirty="0" smtClean="0"/>
              <a:t>leep </a:t>
            </a:r>
            <a:r>
              <a:rPr lang="en-US" sz="2300" dirty="0"/>
              <a:t>quality. </a:t>
            </a:r>
            <a:endParaRPr lang="en-US" sz="2300" dirty="0" smtClean="0"/>
          </a:p>
          <a:p>
            <a:pPr marL="666900" lvl="1" indent="-342900" defTabSz="914400">
              <a:spcBef>
                <a:spcPts val="0"/>
              </a:spcBef>
              <a:spcAft>
                <a:spcPts val="0"/>
              </a:spcAft>
              <a:buClrTx/>
              <a:buSzTx/>
            </a:pPr>
            <a:r>
              <a:rPr lang="en-US" sz="2300" dirty="0"/>
              <a:t>A</a:t>
            </a:r>
            <a:r>
              <a:rPr lang="en-US" sz="2300" dirty="0" smtClean="0"/>
              <a:t>ssociation </a:t>
            </a:r>
            <a:r>
              <a:rPr lang="en-US" sz="2300" dirty="0"/>
              <a:t>between exercise and GPA was found to have a non-significant association with school marks </a:t>
            </a:r>
            <a:endParaRPr lang="en-US" sz="2300" dirty="0"/>
          </a:p>
          <a:p>
            <a:pPr marL="666900" lvl="1" indent="-342900" defTabSz="914400">
              <a:spcBef>
                <a:spcPts val="0"/>
              </a:spcBef>
              <a:spcAft>
                <a:spcPts val="0"/>
              </a:spcAft>
              <a:buClrTx/>
              <a:buSzTx/>
            </a:pPr>
            <a:r>
              <a:rPr lang="en-US" sz="2300" dirty="0" smtClean="0"/>
              <a:t>Other </a:t>
            </a:r>
            <a:r>
              <a:rPr lang="en-US" sz="23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850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err="1">
                <a:solidFill>
                  <a:schemeClr val="accent2"/>
                </a:solidFill>
              </a:rPr>
              <a:t>Gaultney</a:t>
            </a:r>
            <a:r>
              <a:rPr lang="en-US" sz="1900" dirty="0">
                <a:solidFill>
                  <a:schemeClr val="accent2"/>
                </a:solidFill>
              </a:rPr>
              <a:t>, 2010; Gilbert &amp; Weaver, </a:t>
            </a:r>
            <a:r>
              <a:rPr lang="en-US" sz="1900" dirty="0" smtClean="0">
                <a:solidFill>
                  <a:schemeClr val="accent2"/>
                </a:solidFill>
              </a:rPr>
              <a:t>2010</a:t>
            </a:r>
            <a:r>
              <a:rPr lang="en-US" sz="1900" dirty="0" smtClean="0"/>
              <a:t>). </a:t>
            </a:r>
          </a:p>
          <a:p>
            <a:endParaRPr lang="en-US" sz="19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r>
              <a:rPr lang="en-US" sz="2800" dirty="0" err="1"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t">
            <a:normAutofit fontScale="92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2800" dirty="0"/>
              <a:t>In infants and children </a:t>
            </a:r>
            <a:r>
              <a:rPr lang="en-US" sz="3000" dirty="0" smtClean="0"/>
              <a:t>poor </a:t>
            </a:r>
            <a:r>
              <a:rPr lang="en-US" sz="3000" dirty="0"/>
              <a:t>sleep hygiene practices were associated with reduced sleep quantity and quality.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Obtaining </a:t>
            </a:r>
            <a:r>
              <a:rPr lang="en-US" sz="3000" dirty="0"/>
              <a:t>less sleep </a:t>
            </a:r>
            <a:r>
              <a:rPr lang="en-US" sz="3000" dirty="0" smtClean="0"/>
              <a:t>was </a:t>
            </a:r>
            <a:r>
              <a:rPr lang="en-US" sz="3000" dirty="0"/>
              <a:t>associated with late bedtimes, caffeine consumption, lack of a consistent bedtime routine, and having a television in the bedroom.   </a:t>
            </a:r>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r>
              <a:rPr lang="en-US" sz="2800" dirty="0"/>
              <a:t>S</a:t>
            </a:r>
            <a:r>
              <a:rPr lang="en-US" sz="2800" dirty="0" smtClean="0"/>
              <a:t>pecific </a:t>
            </a:r>
            <a:r>
              <a:rPr lang="en-US" sz="2800" dirty="0"/>
              <a:t>items showed more significance, such as variable sleep schedules, worrying at sleep onset, and being thirsty at bedtime.  </a:t>
            </a:r>
            <a:endParaRPr lang="en-US" sz="2800" dirty="0"/>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studies</a:t>
            </a:r>
            <a:r>
              <a:rPr lang="en-US" sz="2000" dirty="0" smtClean="0"/>
              <a:t>,</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a:t>
            </a:r>
            <a:r>
              <a:rPr lang="en-US" sz="2600" dirty="0"/>
              <a:t>12-session aerobic exercise intervention 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Due 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demographic differences in the data as they are related to the dependent variable, including age, gender, ethnicity, and class standing </a:t>
            </a:r>
            <a:r>
              <a:rPr lang="en-US" sz="3400" dirty="0" smtClean="0"/>
              <a:t>using as appropriate: </a:t>
            </a:r>
          </a:p>
          <a:p>
            <a:pPr marL="2144350" lvl="5" indent="-514350" defTabSz="914400">
              <a:spcBef>
                <a:spcPts val="0"/>
              </a:spcBef>
              <a:spcAft>
                <a:spcPts val="0"/>
              </a:spcAft>
              <a:buClrTx/>
              <a:buSzTx/>
            </a:pPr>
            <a:r>
              <a:rPr lang="en-US" sz="3200" i="1" dirty="0" smtClean="0"/>
              <a:t>t</a:t>
            </a:r>
            <a:r>
              <a:rPr lang="en-US" sz="3200" dirty="0" smtClean="0"/>
              <a:t>-test </a:t>
            </a:r>
          </a:p>
          <a:p>
            <a:pPr marL="2144350" lvl="5" indent="-514350" defTabSz="914400">
              <a:spcBef>
                <a:spcPts val="0"/>
              </a:spcBef>
              <a:spcAft>
                <a:spcPts val="0"/>
              </a:spcAft>
              <a:buClrTx/>
              <a:buSzTx/>
            </a:pPr>
            <a:r>
              <a:rPr lang="en-US" sz="3200" dirty="0" smtClean="0"/>
              <a:t>ANOVA </a:t>
            </a:r>
          </a:p>
          <a:p>
            <a:pPr marL="2144350" lvl="5" indent="-514350" defTabSz="914400">
              <a:spcBef>
                <a:spcPts val="0"/>
              </a:spcBef>
              <a:spcAft>
                <a:spcPts val="0"/>
              </a:spcAft>
              <a:buClrTx/>
              <a:buSzTx/>
            </a:pPr>
            <a:r>
              <a:rPr lang="en-US" sz="3200" dirty="0" smtClean="0"/>
              <a:t>linear </a:t>
            </a:r>
            <a:r>
              <a:rPr lang="en-US" sz="3200" dirty="0"/>
              <a:t>regression </a:t>
            </a:r>
            <a:r>
              <a:rPr lang="en-US" sz="3200" dirty="0" smtClean="0"/>
              <a:t>modeling</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smtClean="0">
                <a:latin typeface="Times New Roman" charset="0"/>
                <a:ea typeface="Times New Roman" charset="0"/>
                <a:cs typeface="Times New Roman" charset="0"/>
              </a:rPr>
              <a:t>).</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3200" dirty="0">
                <a:latin typeface="Times New Roman" charset="0"/>
                <a:ea typeface="Times New Roman" charset="0"/>
                <a:cs typeface="Times New Roman" charset="0"/>
              </a:rPr>
              <a:t>Y =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10</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11</a:t>
            </a:r>
            <a:r>
              <a:rPr lang="en-US" sz="3200" dirty="0" smtClean="0">
                <a:latin typeface="Times New Roman" charset="0"/>
                <a:ea typeface="Times New Roman" charset="0"/>
                <a:cs typeface="Times New Roman" charset="0"/>
              </a:rPr>
              <a:t>X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12</a:t>
            </a:r>
            <a:r>
              <a:rPr lang="en-US" sz="3200" dirty="0" smtClean="0">
                <a:latin typeface="Times New Roman" charset="0"/>
                <a:ea typeface="Times New Roman" charset="0"/>
                <a:cs typeface="Times New Roman" charset="0"/>
              </a:rPr>
              <a:t>Mo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13</a:t>
            </a:r>
            <a:r>
              <a:rPr lang="en-US" sz="3200" dirty="0" smtClean="0">
                <a:latin typeface="Times New Roman" charset="0"/>
                <a:ea typeface="Times New Roman" charset="0"/>
                <a:cs typeface="Times New Roman" charset="0"/>
              </a:rPr>
              <a:t>XMo + 𝜀</a:t>
            </a:r>
            <a:r>
              <a:rPr lang="en-US" sz="3200" baseline="-25000" dirty="0" smtClean="0">
                <a:latin typeface="Times New Roman" charset="0"/>
                <a:ea typeface="Times New Roman" charset="0"/>
                <a:cs typeface="Times New Roman" charset="0"/>
              </a:rPr>
              <a:t>1</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scores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a:t>
            </a: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then model overall </a:t>
            </a:r>
            <a:r>
              <a:rPr lang="en-US" sz="3600" dirty="0" smtClean="0">
                <a:latin typeface="Times New Roman" charset="0"/>
                <a:ea typeface="Times New Roman" charset="0"/>
                <a:cs typeface="Times New Roman" charset="0"/>
              </a:rPr>
              <a:t>academic engagement </a:t>
            </a:r>
            <a:r>
              <a:rPr lang="en-US" sz="3600" dirty="0">
                <a:latin typeface="Times New Roman" charset="0"/>
                <a:ea typeface="Times New Roman" charset="0"/>
                <a:cs typeface="Times New Roman" charset="0"/>
              </a:rPr>
              <a:t>and each of the four </a:t>
            </a:r>
            <a:r>
              <a:rPr lang="en-US" sz="3600" dirty="0" smtClean="0">
                <a:latin typeface="Times New Roman" charset="0"/>
                <a:ea typeface="Times New Roman" charset="0"/>
                <a:cs typeface="Times New Roman" charset="0"/>
              </a:rPr>
              <a:t>	factors </a:t>
            </a:r>
            <a:r>
              <a:rPr lang="en-US" sz="3600" dirty="0">
                <a:latin typeface="Times New Roman" charset="0"/>
                <a:ea typeface="Times New Roman" charset="0"/>
                <a:cs typeface="Times New Roman" charset="0"/>
              </a:rPr>
              <a:t>of AE as a function of the </a:t>
            </a:r>
            <a:r>
              <a:rPr lang="en-US" sz="3600" dirty="0" smtClean="0">
                <a:latin typeface="Times New Roman" charset="0"/>
                <a:ea typeface="Times New Roman" charset="0"/>
                <a:cs typeface="Times New Roman" charset="0"/>
              </a:rPr>
              <a:t>total </a:t>
            </a:r>
            <a:r>
              <a:rPr lang="en-US" sz="3600" dirty="0">
                <a:latin typeface="Times New Roman" charset="0"/>
                <a:ea typeface="Times New Roman" charset="0"/>
                <a:cs typeface="Times New Roman" charset="0"/>
              </a:rPr>
              <a:t>exercise score in separate </a:t>
            </a:r>
            <a:r>
              <a:rPr lang="en-US" sz="3600" dirty="0" smtClean="0">
                <a:latin typeface="Times New Roman" charset="0"/>
                <a:ea typeface="Times New Roman" charset="0"/>
                <a:cs typeface="Times New Roman" charset="0"/>
              </a:rPr>
              <a:t>	linear </a:t>
            </a:r>
            <a:r>
              <a:rPr lang="en-US" sz="3600" dirty="0">
                <a:latin typeface="Times New Roman" charset="0"/>
                <a:ea typeface="Times New Roman" charset="0"/>
                <a:cs typeface="Times New Roman" charset="0"/>
              </a:rPr>
              <a:t>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a:t>
            </a:r>
            <a:r>
              <a:rPr lang="en-US" sz="3600" b="1" dirty="0">
                <a:latin typeface="Times New Roman" charset="0"/>
                <a:ea typeface="Times New Roman" charset="0"/>
                <a:cs typeface="Times New Roman" charset="0"/>
              </a:rPr>
              <a:t>engagement?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	of </a:t>
            </a:r>
            <a:r>
              <a:rPr lang="en-US" sz="3600" dirty="0">
                <a:latin typeface="Times New Roman" charset="0"/>
                <a:ea typeface="Times New Roman" charset="0"/>
                <a:cs typeface="Times New Roman" charset="0"/>
              </a:rPr>
              <a:t>the demographic variables that showed statistical significance in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initial evaluation along with stressful life events, sleep hygiene, </a:t>
            </a:r>
            <a:r>
              <a:rPr lang="en-US" sz="3600" dirty="0" smtClean="0">
                <a:latin typeface="Times New Roman" charset="0"/>
                <a:ea typeface="Times New Roman" charset="0"/>
                <a:cs typeface="Times New Roman" charset="0"/>
              </a:rPr>
              <a:t>	and </a:t>
            </a:r>
            <a:r>
              <a:rPr lang="en-US" sz="3600" dirty="0">
                <a:latin typeface="Times New Roman" charset="0"/>
                <a:ea typeface="Times New Roman" charset="0"/>
                <a:cs typeface="Times New Roman" charset="0"/>
              </a:rPr>
              <a:t>exercise.  I will perform an exploratory analysis using multiple </a:t>
            </a:r>
            <a:r>
              <a:rPr lang="en-US" sz="3600" dirty="0" smtClean="0">
                <a:latin typeface="Times New Roman" charset="0"/>
                <a:ea typeface="Times New Roman" charset="0"/>
                <a:cs typeface="Times New Roman" charset="0"/>
              </a:rPr>
              <a:t>	regression </a:t>
            </a:r>
            <a:r>
              <a:rPr lang="en-US" sz="3600" dirty="0">
                <a:latin typeface="Times New Roman" charset="0"/>
                <a:ea typeface="Times New Roman" charset="0"/>
                <a:cs typeface="Times New Roman" charset="0"/>
              </a:rPr>
              <a:t>to explore the hierarchical relationship between stressful </a:t>
            </a:r>
            <a:r>
              <a:rPr lang="en-US" sz="3600" dirty="0" smtClean="0">
                <a:latin typeface="Times New Roman" charset="0"/>
                <a:ea typeface="Times New Roman" charset="0"/>
                <a:cs typeface="Times New Roman" charset="0"/>
              </a:rPr>
              <a:t>	life </a:t>
            </a:r>
            <a:r>
              <a:rPr lang="en-US" sz="3600" dirty="0">
                <a:latin typeface="Times New Roman" charset="0"/>
                <a:ea typeface="Times New Roman" charset="0"/>
                <a:cs typeface="Times New Roman" charset="0"/>
              </a:rPr>
              <a:t>events, sleep hygiene, and exercise, including any relevant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as they predict academic engagement, as well </a:t>
            </a:r>
            <a:r>
              <a:rPr lang="en-US" sz="3600" dirty="0" smtClean="0">
                <a:latin typeface="Times New Roman" charset="0"/>
                <a:ea typeface="Times New Roman" charset="0"/>
                <a:cs typeface="Times New Roman" charset="0"/>
              </a:rPr>
              <a:t>	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err="1"/>
              <a:t>Gaultney</a:t>
            </a:r>
            <a:r>
              <a:rPr lang="en-US" sz="900" dirty="0"/>
              <a:t>,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a:t>
            </a:r>
            <a:r>
              <a:rPr lang="en-US" sz="900" dirty="0"/>
              <a:t>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4334</TotalTime>
  <Words>5219</Words>
  <Application>Microsoft Macintosh PowerPoint</Application>
  <PresentationFormat>Widescreen</PresentationFormat>
  <Paragraphs>685</Paragraphs>
  <Slides>61</Slides>
  <Notes>34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152</cp:revision>
  <dcterms:modified xsi:type="dcterms:W3CDTF">2017-12-11T21:23:47Z</dcterms:modified>
</cp:coreProperties>
</file>

<file path=docProps/thumbnail.jpeg>
</file>